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2"/>
  </p:notesMasterIdLst>
  <p:sldIdLst>
    <p:sldId id="294" r:id="rId5"/>
    <p:sldId id="299" r:id="rId6"/>
    <p:sldId id="300" r:id="rId7"/>
    <p:sldId id="303" r:id="rId8"/>
    <p:sldId id="304" r:id="rId9"/>
    <p:sldId id="305" r:id="rId10"/>
    <p:sldId id="306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6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242A"/>
    <a:srgbClr val="C6C6C6"/>
    <a:srgbClr val="DADADA"/>
    <a:srgbClr val="E2E2E2"/>
    <a:srgbClr val="EEEEEE"/>
    <a:srgbClr val="6BC5D8"/>
    <a:srgbClr val="D6D6D6"/>
    <a:srgbClr val="EFEFEF"/>
    <a:srgbClr val="E9E9E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0"/>
    <p:restoredTop sz="94694"/>
  </p:normalViewPr>
  <p:slideViewPr>
    <p:cSldViewPr snapToGrid="0" snapToObjects="1">
      <p:cViewPr varScale="1">
        <p:scale>
          <a:sx n="151" d="100"/>
          <a:sy n="151" d="100"/>
        </p:scale>
        <p:origin x="1512" y="108"/>
      </p:cViewPr>
      <p:guideLst>
        <p:guide orient="horz" pos="1620"/>
        <p:guide pos="26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98C5-6C73-9745-BA8D-BE7CB1FDBB0E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2E6DF-4BDB-DE41-9ACF-70915176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E6DF-4BDB-DE41-9ACF-7091517647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073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9CEAF13-143A-C948-A58E-CB3B3CFA6D14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C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80E3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chemeClr val="bg1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6" name="Picture 22">
            <a:extLst>
              <a:ext uri="{FF2B5EF4-FFF2-40B4-BE49-F238E27FC236}">
                <a16:creationId xmlns:a16="http://schemas.microsoft.com/office/drawing/2014/main" id="{BC80805E-9B1D-F940-9E1B-28EB7F3A8E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6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8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rgbClr val="54565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54565D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00C8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3" name="Picture 31">
            <a:extLst>
              <a:ext uri="{FF2B5EF4-FFF2-40B4-BE49-F238E27FC236}">
                <a16:creationId xmlns:a16="http://schemas.microsoft.com/office/drawing/2014/main" id="{56C296D4-416E-714C-9585-03216FCA9E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5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E480905A-E6A2-AD4E-8E7A-2585D822876A}"/>
              </a:ext>
            </a:extLst>
          </p:cNvPr>
          <p:cNvGrpSpPr/>
          <p:nvPr userDrawn="1"/>
        </p:nvGrpSpPr>
        <p:grpSpPr>
          <a:xfrm>
            <a:off x="357708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E1B88FF-B8C4-2A49-98BF-C176D384736F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A610BDF-9CE4-C440-A5A6-9A09CDA4AE4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A7623D4-8F05-9342-90C0-50A8CCB239E9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E2B9145-8D4D-BA43-8AD1-993CC8918C04}"/>
              </a:ext>
            </a:extLst>
          </p:cNvPr>
          <p:cNvGrpSpPr/>
          <p:nvPr userDrawn="1"/>
        </p:nvGrpSpPr>
        <p:grpSpPr>
          <a:xfrm>
            <a:off x="4613535" y="3392787"/>
            <a:ext cx="3785816" cy="1856716"/>
            <a:chOff x="2347334" y="984250"/>
            <a:chExt cx="4271224" cy="2094781"/>
          </a:xfrm>
          <a:solidFill>
            <a:schemeClr val="bg1">
              <a:lumMod val="75000"/>
            </a:schemeClr>
          </a:solidFill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2F251FC-2814-7644-BCF1-9C2DA15D8DB6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6E5C97A-6B71-4245-9F86-9D6D1F37579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A0BC8A-2EAD-D34D-A0B8-DC3793777EB6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439119"/>
            <a:ext cx="8514000" cy="530430"/>
          </a:xfrm>
          <a:prstGeom prst="rect">
            <a:avLst/>
          </a:prstGeom>
          <a:solidFill>
            <a:srgbClr val="00C8FF"/>
          </a:solidFill>
        </p:spPr>
        <p:txBody>
          <a:bodyPr lIns="108000" tIns="108000" rIns="108000" bIns="108000" anchor="ctr" anchorCtr="0">
            <a:noAutofit/>
          </a:bodyPr>
          <a:lstStyle>
            <a:lvl1pPr>
              <a:defRPr sz="2000" b="1" i="0" spc="-4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2B7C6C-537E-EC4F-911C-F5A2AB03A393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40F2F4-FC43-FF45-B419-ED08D276E901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76C9C-051A-794A-9351-F06874233F4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2365D4-E431-2A48-BC17-6DED6B384208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000" y="969549"/>
            <a:ext cx="5217217" cy="3663174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266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40"/>
            <a:ext cx="3267126" cy="311389"/>
          </a:xfrm>
          <a:prstGeom prst="rect">
            <a:avLst/>
          </a:prstGeom>
          <a:solidFill>
            <a:srgbClr val="54565D"/>
          </a:solidFill>
        </p:spPr>
        <p:txBody>
          <a:bodyPr lIns="90000" tIns="90000" rIns="90000" bIns="90000" anchor="ctr" anchorCtr="0"/>
          <a:lstStyle>
            <a:lvl1pPr algn="r">
              <a:defRPr sz="1400" b="0" i="0" spc="-1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DBFF96-E8B6-A641-A7E9-CDBBA99C5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0" y="548640"/>
            <a:ext cx="5386929" cy="408408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2400" b="0" i="0" baseline="0">
                <a:solidFill>
                  <a:schemeClr val="tx1"/>
                </a:solidFill>
              </a:defRPr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C69DCF-DFA1-4846-B629-4AF3711E0619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54565D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52CB4E-5CF2-A048-8524-F843E784939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D052C6E-2FA1-9249-8CCE-74FF909DF17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390974-83A1-9F4A-A9E4-9CF29D848696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5CD901-CE86-A94D-A2B4-6CC690E9EECF}"/>
              </a:ext>
            </a:extLst>
          </p:cNvPr>
          <p:cNvGrpSpPr/>
          <p:nvPr userDrawn="1"/>
        </p:nvGrpSpPr>
        <p:grpSpPr>
          <a:xfrm>
            <a:off x="-207827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D4FBDD-5DA4-4340-BDB5-6D10AC38FE0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0B8C2D-C86F-254B-BBDB-B1B52E4A668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83FF6C7-7677-AE41-80F8-66C3B2A0D21D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61DCD5-7A90-674A-AC65-EE864EDA692A}"/>
              </a:ext>
            </a:extLst>
          </p:cNvPr>
          <p:cNvGrpSpPr/>
          <p:nvPr userDrawn="1"/>
        </p:nvGrpSpPr>
        <p:grpSpPr>
          <a:xfrm>
            <a:off x="-1061238" y="3456378"/>
            <a:ext cx="3785816" cy="1856716"/>
            <a:chOff x="2347334" y="984250"/>
            <a:chExt cx="4271224" cy="2094781"/>
          </a:xfrm>
          <a:solidFill>
            <a:srgbClr val="00C8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F7E6A22-DF6F-4145-A9A3-660477A4E93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A3AA4B-D82A-9844-9C92-F70C32FD140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6281FEC-FB76-4542-9B67-938AF5CF4750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7730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93B63B-EB76-C043-9F7B-A495F89BE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00" y="495300"/>
            <a:ext cx="5217217" cy="413742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674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5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2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0B060DB6-0596-0540-B592-35A01FE794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44800" y="1554163"/>
            <a:ext cx="46942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831167E-6ABF-FD48-B093-0D18FD2DF3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44800" y="731838"/>
            <a:ext cx="80883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96EAB0F-AB2A-8542-BE1F-B792FA28C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2811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 sz="1350" baseline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31773BA-CD1C-824E-B021-A229E29F0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3789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800" b="1" i="0" kern="1200" spc="-12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C8FF"/>
        </a:buClr>
        <a:buSzPct val="150000"/>
        <a:buFont typeface="Courier New" panose="02070309020205020404" pitchFamily="49" charset="0"/>
        <a:buChar char="o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s://studentsouththamesac.sharepoint.com/sites/Student-Portal/studentdashboard/careers%26employability?e=1%3a9fc7e872a00540409d7dbb3af3b7642e&amp;CT=1724855753179&amp;OR=OWA-NT-Mail&amp;CID=a722ce88-529f-71f8-74ea-f4102c49b859" TargetMode="Externa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hyperlink" Target="https://kudos.cascaid.co.uk/#/" TargetMode="Externa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9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7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6.png"/><Relationship Id="rId5" Type="http://schemas.openxmlformats.org/officeDocument/2006/relationships/hyperlink" Target="mailto:careers@stcg.ac.uk" TargetMode="External"/><Relationship Id="rId10" Type="http://schemas.openxmlformats.org/officeDocument/2006/relationships/image" Target="../media/image9.png"/><Relationship Id="rId4" Type="http://schemas.openxmlformats.org/officeDocument/2006/relationships/hyperlink" Target="mailto:ccstudent.support@stcg.ac.uk" TargetMode="External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B09509-32B9-E041-B528-E961F622480B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A9D0A8-609E-4544-8C52-362C56F3A4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010705"/>
            </a:solidFill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50A6FD4-7DB0-1F4E-96A8-842870280ABF}"/>
                </a:ext>
              </a:extLst>
            </p:cNvPr>
            <p:cNvCxnSpPr/>
            <p:nvPr/>
          </p:nvCxnSpPr>
          <p:spPr>
            <a:xfrm>
              <a:off x="1143000" y="3473450"/>
              <a:ext cx="8001000" cy="0"/>
            </a:xfrm>
            <a:prstGeom prst="line">
              <a:avLst/>
            </a:prstGeom>
            <a:ln w="22225">
              <a:solidFill>
                <a:srgbClr val="00C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31">
              <a:extLst>
                <a:ext uri="{FF2B5EF4-FFF2-40B4-BE49-F238E27FC236}">
                  <a16:creationId xmlns:a16="http://schemas.microsoft.com/office/drawing/2014/main" id="{2BF26FA3-622E-5840-966F-8E0846744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5200" y="103176"/>
              <a:ext cx="1361608" cy="622114"/>
            </a:xfrm>
            <a:prstGeom prst="rect">
              <a:avLst/>
            </a:prstGeom>
          </p:spPr>
        </p:pic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57116A40-A23A-7B4B-97DF-D91224169A62}"/>
              </a:ext>
            </a:extLst>
          </p:cNvPr>
          <p:cNvSpPr txBox="1">
            <a:spLocks/>
          </p:cNvSpPr>
          <p:nvPr/>
        </p:nvSpPr>
        <p:spPr>
          <a:xfrm>
            <a:off x="1181399" y="1705836"/>
            <a:ext cx="6858000" cy="1792800"/>
          </a:xfrm>
          <a:prstGeom prst="rect">
            <a:avLst/>
          </a:prstGeom>
        </p:spPr>
        <p:txBody>
          <a:bodyPr lIns="0" tIns="0" rIns="0" bIns="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 spc="-12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endParaRPr kumimoji="0" lang="en-US" sz="3600" b="1" i="0" u="none" strike="noStrike" kern="1200" cap="none" spc="-12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CAEDE648-3B95-AB48-A59E-96CE5708A49E}"/>
              </a:ext>
            </a:extLst>
          </p:cNvPr>
          <p:cNvSpPr txBox="1">
            <a:spLocks/>
          </p:cNvSpPr>
          <p:nvPr/>
        </p:nvSpPr>
        <p:spPr bwMode="auto">
          <a:xfrm>
            <a:off x="1143000" y="3669846"/>
            <a:ext cx="6858000" cy="112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54565D"/>
              </a:buClr>
              <a:buSzPct val="150000"/>
              <a:buFontTx/>
              <a:buNone/>
              <a:defRPr sz="1800" b="0" i="0" kern="1200" spc="-20" baseline="0">
                <a:solidFill>
                  <a:srgbClr val="54565D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SzPct val="150000"/>
              <a:buFont typeface="Arial" panose="020B0604020202020204" pitchFamily="34" charset="0"/>
              <a:buNone/>
              <a:defRPr sz="15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35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E4242A"/>
              </a:buClr>
            </a:pPr>
            <a:r>
              <a:rPr lang="en-US" sz="3200" b="1" dirty="0">
                <a:solidFill>
                  <a:prstClr val="white"/>
                </a:solidFill>
              </a:rPr>
              <a:t>How to start using Kudos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1F3F11-E29E-4C35-91D3-210F154852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160" y="669614"/>
            <a:ext cx="4685246" cy="263262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4C211B-3C37-4C75-B2D9-7A9469FBC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1BEDD4C9-5E5E-4737-98E8-D65CB3507A1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9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9229">
        <p:fade/>
      </p:transition>
    </mc:Choice>
    <mc:Fallback xmlns="">
      <p:transition spd="med" advClick="0" advTm="192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D0D464-93DD-6E45-BAE5-5F92A5E9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Logging on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E9C2E7E-5F34-426E-ACB2-6B3BEF523C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429324" y="969549"/>
            <a:ext cx="3714676" cy="29928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CCEA88-3A64-4127-AD86-3CC5BA1CBA5D}"/>
              </a:ext>
            </a:extLst>
          </p:cNvPr>
          <p:cNvSpPr txBox="1"/>
          <p:nvPr/>
        </p:nvSpPr>
        <p:spPr>
          <a:xfrm>
            <a:off x="630000" y="1238250"/>
            <a:ext cx="4907200" cy="281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Go to </a:t>
            </a:r>
            <a:r>
              <a:rPr lang="en-GB" sz="2000" dirty="0">
                <a:hlinkClick r:id="rId6"/>
              </a:rPr>
              <a:t>https://kudos.cascaid.co.uk/#/</a:t>
            </a:r>
            <a:r>
              <a:rPr lang="en-GB" sz="20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Now register and create your account using the licence code </a:t>
            </a:r>
            <a:r>
              <a:rPr lang="en-GB" sz="2000" b="1" i="1" dirty="0"/>
              <a:t>testarts87</a:t>
            </a:r>
            <a:r>
              <a:rPr lang="en-GB" sz="20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Lots more information regarding Kudos on @</a:t>
            </a:r>
            <a:r>
              <a:rPr lang="en-GB" sz="2000" dirty="0" err="1"/>
              <a:t>MyCollegeZone</a:t>
            </a:r>
            <a:r>
              <a:rPr lang="en-GB" sz="2000" dirty="0"/>
              <a:t> - </a:t>
            </a:r>
            <a:r>
              <a:rPr lang="en-GB" sz="2000" dirty="0">
                <a:hlinkClick r:id="rId7"/>
              </a:rPr>
              <a:t>Careers &amp; Employability Hub</a:t>
            </a:r>
            <a:r>
              <a:rPr lang="en-GB" sz="2000" dirty="0"/>
              <a:t>.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4205A219-94A6-47D6-AAAF-52D507841E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44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74589"/>
    </mc:Choice>
    <mc:Fallback>
      <p:transition advTm="745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Complete the personality / skills quiz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E636F30-EEE6-4657-AC6B-29FCB43155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368470" y="120650"/>
            <a:ext cx="3102957" cy="22918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6C3B5E-C110-4FBB-AE84-72093F2F4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452" y="2448039"/>
            <a:ext cx="3102957" cy="2527471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64817FC5-745F-43DF-B8BE-D4047BB3D7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6966"/>
    </mc:Choice>
    <mc:Fallback xmlns="">
      <p:transition advClick="0" advTm="669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 Ideas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CE2DDB4-9056-4A13-B614-CE1459710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267126" y="501650"/>
            <a:ext cx="5789830" cy="4311649"/>
          </a:xfr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B43C6115-7AB5-44E9-9609-8BD7F8CC18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5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7251"/>
    </mc:Choice>
    <mc:Fallback xmlns="">
      <p:transition advClick="0" advTm="272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 Information / LMI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92862C7-3562-4634-9DEA-F3927505E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282879" y="548640"/>
            <a:ext cx="5746822" cy="437896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D5F2F4E-F40A-45D5-BCDE-02AEB0CE4B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2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7480"/>
    </mc:Choice>
    <mc:Fallback xmlns="">
      <p:transition advClick="0" advTm="374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Functionality in Kudos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485" y="3083759"/>
            <a:ext cx="1367583" cy="7685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782BFD-F25A-4BA6-AF44-8577C0C4CD3E}"/>
              </a:ext>
            </a:extLst>
          </p:cNvPr>
          <p:cNvSpPr txBox="1"/>
          <p:nvPr/>
        </p:nvSpPr>
        <p:spPr>
          <a:xfrm>
            <a:off x="3384550" y="93048"/>
            <a:ext cx="517525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Explore where different subjects can lead 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Explore different industry sectors.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Search for university &amp; college courses.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Search for employment and apprenticeships.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CV builder.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Personal statement builder.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Useful links signposting to other resources.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79E63B34-3853-4108-9FA9-BB64384766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64844"/>
    </mc:Choice>
    <mc:Fallback xmlns="">
      <p:transition advClick="0" advTm="1648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Contact Careers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2285" y="548640"/>
            <a:ext cx="5831715" cy="4084083"/>
          </a:xfrm>
        </p:spPr>
        <p:txBody>
          <a:bodyPr/>
          <a:lstStyle/>
          <a:p>
            <a:r>
              <a:rPr lang="en-US" dirty="0"/>
              <a:t>If you need more information or have any unanswered questions, please do not hesitate to contact us in Careers. 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	KHR-G40 / CIC-109 (Tues &amp; Fri)</a:t>
            </a:r>
          </a:p>
          <a:p>
            <a:r>
              <a:rPr lang="en-US" dirty="0"/>
              <a:t>	0208 268 2555</a:t>
            </a:r>
            <a:endParaRPr lang="en-US" dirty="0">
              <a:hlinkClick r:id="rId4"/>
            </a:endParaRPr>
          </a:p>
          <a:p>
            <a:r>
              <a:rPr lang="en-US" dirty="0"/>
              <a:t>	</a:t>
            </a:r>
            <a:r>
              <a:rPr lang="en-US" dirty="0">
                <a:hlinkClick r:id="rId5"/>
              </a:rPr>
              <a:t>careers@stcg.ac.uk</a:t>
            </a:r>
            <a:r>
              <a:rPr lang="en-US" dirty="0"/>
              <a:t>  </a:t>
            </a:r>
          </a:p>
          <a:p>
            <a:r>
              <a:rPr lang="en-US" sz="2800" b="1" dirty="0"/>
              <a:t>	</a:t>
            </a:r>
            <a:r>
              <a:rPr lang="en-US" dirty="0"/>
              <a:t>@</a:t>
            </a:r>
            <a:r>
              <a:rPr lang="en-US" dirty="0" err="1"/>
              <a:t>MyCollegeZone</a:t>
            </a:r>
            <a:r>
              <a:rPr lang="en-US" dirty="0"/>
              <a:t> – </a:t>
            </a:r>
          </a:p>
          <a:p>
            <a:r>
              <a:rPr lang="en-US" dirty="0"/>
              <a:t>	Careers &amp; Employability Hub</a:t>
            </a:r>
            <a:endParaRPr lang="en-US" sz="2800" b="1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86" y="2448953"/>
            <a:ext cx="438561" cy="4385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054" y="2887514"/>
            <a:ext cx="362224" cy="362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5345" y="3347368"/>
            <a:ext cx="461102" cy="4944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964" y="2057939"/>
            <a:ext cx="399483" cy="312512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19EB3965-C70F-4B88-8852-E153D5BEC7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59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61610"/>
    </mc:Choice>
    <mc:Fallback>
      <p:transition advTm="616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KC" id="{4ADF6FFB-63E7-FF49-8580-FC43F1CB9FBB}" vid="{09209A76-BA14-0048-988F-21F86A97AA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leUpdate xmlns="1c9dbe48-2bdc-4281-8633-3756547ee86c">
      <Url>https://studentsouththamesac.sharepoint.com/sites/stcgintranet/marketing/_layouts/15/wrkstat.aspx?List=1c9dbe48-2bdc-4281-8633-3756547ee86c&amp;WorkflowInstanceName=26d00286-5e95-482d-9162-9ff514791ee2</Url>
      <Description>Stage 1</Description>
    </TitleUpd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783FBE9700B74BA86CED1B50DE8B3E" ma:contentTypeVersion="8" ma:contentTypeDescription="Create a new document." ma:contentTypeScope="" ma:versionID="7d567b4204c478c124c5fae1ced0555a">
  <xsd:schema xmlns:xsd="http://www.w3.org/2001/XMLSchema" xmlns:xs="http://www.w3.org/2001/XMLSchema" xmlns:p="http://schemas.microsoft.com/office/2006/metadata/properties" xmlns:ns2="1c9dbe48-2bdc-4281-8633-3756547ee86c" xmlns:ns3="01c63d08-bec4-4bad-b4ad-8ed434225c5d" targetNamespace="http://schemas.microsoft.com/office/2006/metadata/properties" ma:root="true" ma:fieldsID="4214166b431c2d44ebad15d44f55de48" ns2:_="" ns3:_="">
    <xsd:import namespace="1c9dbe48-2bdc-4281-8633-3756547ee86c"/>
    <xsd:import namespace="01c63d08-bec4-4bad-b4ad-8ed434225c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TitleUp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9dbe48-2bdc-4281-8633-3756547ee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itleUpdate" ma:index="15" nillable="true" ma:displayName="TitleUpdate" ma:internalName="TitleUpdat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63d08-bec4-4bad-b4ad-8ed434225c5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E44974-B8FE-4CCF-9A9D-8407F7290F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13EBD3-4462-4501-A6BE-77E0DDB251A5}">
  <ds:schemaRefs>
    <ds:schemaRef ds:uri="http://www.w3.org/XML/1998/namespace"/>
    <ds:schemaRef ds:uri="http://purl.org/dc/dcmitype/"/>
    <ds:schemaRef ds:uri="1c9dbe48-2bdc-4281-8633-3756547ee86c"/>
    <ds:schemaRef ds:uri="01c63d08-bec4-4bad-b4ad-8ed434225c5d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463A8F3-84A2-4455-BC93-ECBA2B81C9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9dbe48-2bdc-4281-8633-3756547ee86c"/>
    <ds:schemaRef ds:uri="01c63d08-bec4-4bad-b4ad-8ed434225c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MC_Subject template.potx</Template>
  <TotalTime>5065</TotalTime>
  <Words>156</Words>
  <Application>Microsoft Office PowerPoint</Application>
  <PresentationFormat>On-screen Show (16:9)</PresentationFormat>
  <Paragraphs>34</Paragraphs>
  <Slides>7</Slides>
  <Notes>1</Notes>
  <HiddenSlides>0</HiddenSlides>
  <MMClips>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Courier New</vt:lpstr>
      <vt:lpstr>Office Theme</vt:lpstr>
      <vt:lpstr>PowerPoint Presentation</vt:lpstr>
      <vt:lpstr>Logging on</vt:lpstr>
      <vt:lpstr>Complete the personality / skills quiz</vt:lpstr>
      <vt:lpstr>Career Ideas</vt:lpstr>
      <vt:lpstr>Career Information / LMI</vt:lpstr>
      <vt:lpstr>Other Functionality in Kudos</vt:lpstr>
      <vt:lpstr>Contact Careers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MC_Subject template</dc:title>
  <dc:creator>Shiva Webb</dc:creator>
  <cp:lastModifiedBy>Colin Woolford</cp:lastModifiedBy>
  <cp:revision>86</cp:revision>
  <dcterms:created xsi:type="dcterms:W3CDTF">2020-05-05T11:34:30Z</dcterms:created>
  <dcterms:modified xsi:type="dcterms:W3CDTF">2024-09-17T15:10:10Z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0x010100C9783FBE9700B74BA86CED1B50DE8B3E</vt:lpwstr>
  </property>
</Properties>
</file>