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3"/>
  </p:notesMasterIdLst>
  <p:sldIdLst>
    <p:sldId id="294" r:id="rId5"/>
    <p:sldId id="299" r:id="rId6"/>
    <p:sldId id="307" r:id="rId7"/>
    <p:sldId id="300" r:id="rId8"/>
    <p:sldId id="303" r:id="rId9"/>
    <p:sldId id="304" r:id="rId10"/>
    <p:sldId id="305" r:id="rId11"/>
    <p:sldId id="30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6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242A"/>
    <a:srgbClr val="C6C6C6"/>
    <a:srgbClr val="DADADA"/>
    <a:srgbClr val="E2E2E2"/>
    <a:srgbClr val="EEEEEE"/>
    <a:srgbClr val="6BC5D8"/>
    <a:srgbClr val="D6D6D6"/>
    <a:srgbClr val="EFEFEF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50"/>
    <p:restoredTop sz="94694"/>
  </p:normalViewPr>
  <p:slideViewPr>
    <p:cSldViewPr snapToGrid="0" snapToObjects="1">
      <p:cViewPr varScale="1">
        <p:scale>
          <a:sx n="160" d="100"/>
          <a:sy n="160" d="100"/>
        </p:scale>
        <p:origin x="976" y="176"/>
      </p:cViewPr>
      <p:guideLst>
        <p:guide orient="horz" pos="1620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98C5-6C73-9745-BA8D-BE7CB1FDBB0E}" type="datetimeFigureOut">
              <a:rPr lang="en-US" smtClean="0"/>
              <a:t>1/9/25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E6DF-4BDB-DE41-9ACF-70915176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0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84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CEAF13-143A-C948-A58E-CB3B3CFA6D1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C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80E3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chemeClr val="bg1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6" name="Picture 22">
            <a:extLst>
              <a:ext uri="{FF2B5EF4-FFF2-40B4-BE49-F238E27FC236}">
                <a16:creationId xmlns:a16="http://schemas.microsoft.com/office/drawing/2014/main" id="{BC80805E-9B1D-F940-9E1B-28EB7F3A8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6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rgbClr val="54565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54565D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3" name="Picture 31">
            <a:extLst>
              <a:ext uri="{FF2B5EF4-FFF2-40B4-BE49-F238E27FC236}">
                <a16:creationId xmlns:a16="http://schemas.microsoft.com/office/drawing/2014/main" id="{56C296D4-416E-714C-9585-03216FCA9E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5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E480905A-E6A2-AD4E-8E7A-2585D822876A}"/>
              </a:ext>
            </a:extLst>
          </p:cNvPr>
          <p:cNvGrpSpPr/>
          <p:nvPr userDrawn="1"/>
        </p:nvGrpSpPr>
        <p:grpSpPr>
          <a:xfrm>
            <a:off x="357708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1B88FF-B8C4-2A49-98BF-C176D384736F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610BDF-9CE4-C440-A5A6-9A09CDA4AE4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A7623D4-8F05-9342-90C0-50A8CCB239E9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2B9145-8D4D-BA43-8AD1-993CC8918C04}"/>
              </a:ext>
            </a:extLst>
          </p:cNvPr>
          <p:cNvGrpSpPr/>
          <p:nvPr userDrawn="1"/>
        </p:nvGrpSpPr>
        <p:grpSpPr>
          <a:xfrm>
            <a:off x="4613535" y="3392787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F251FC-2814-7644-BCF1-9C2DA15D8DB6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E5C97A-6B71-4245-9F86-9D6D1F37579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A0BC8A-2EAD-D34D-A0B8-DC3793777EB6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39119"/>
            <a:ext cx="8514000" cy="530430"/>
          </a:xfrm>
          <a:prstGeom prst="rect">
            <a:avLst/>
          </a:prstGeom>
          <a:solidFill>
            <a:srgbClr val="00C8FF"/>
          </a:solidFill>
        </p:spPr>
        <p:txBody>
          <a:bodyPr lIns="108000" tIns="108000" rIns="108000" bIns="108000" anchor="ctr" anchorCtr="0">
            <a:noAutofit/>
          </a:bodyPr>
          <a:lstStyle>
            <a:lvl1pPr>
              <a:defRPr sz="2000" b="1" i="0" spc="-4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B7C6C-537E-EC4F-911C-F5A2AB03A393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0F2F4-FC43-FF45-B419-ED08D276E901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76C9C-051A-794A-9351-F06874233F4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2365D4-E431-2A48-BC17-6DED6B384208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000" y="969549"/>
            <a:ext cx="5217217" cy="3663174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266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"/>
            <a:ext cx="3267126" cy="311389"/>
          </a:xfrm>
          <a:prstGeom prst="rect">
            <a:avLst/>
          </a:prstGeom>
          <a:solidFill>
            <a:srgbClr val="54565D"/>
          </a:solidFill>
        </p:spPr>
        <p:txBody>
          <a:bodyPr lIns="90000" tIns="90000" rIns="90000" bIns="90000" anchor="ctr" anchorCtr="0"/>
          <a:lstStyle>
            <a:lvl1pPr algn="r">
              <a:defRPr sz="1400" b="0" i="0" spc="-1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DBFF96-E8B6-A641-A7E9-CDBBA99C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0" y="548640"/>
            <a:ext cx="5386929" cy="408408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2400" b="0" i="0" baseline="0">
                <a:solidFill>
                  <a:schemeClr val="tx1"/>
                </a:solidFill>
              </a:defRPr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C69DCF-DFA1-4846-B629-4AF3711E0619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52CB4E-5CF2-A048-8524-F843E784939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D052C6E-2FA1-9249-8CCE-74FF909DF17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390974-83A1-9F4A-A9E4-9CF29D848696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5CD901-CE86-A94D-A2B4-6CC690E9EECF}"/>
              </a:ext>
            </a:extLst>
          </p:cNvPr>
          <p:cNvGrpSpPr/>
          <p:nvPr userDrawn="1"/>
        </p:nvGrpSpPr>
        <p:grpSpPr>
          <a:xfrm>
            <a:off x="-207827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D4FBDD-5DA4-4340-BDB5-6D10AC38FE0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0B8C2D-C86F-254B-BBDB-B1B52E4A668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3FF6C7-7677-AE41-80F8-66C3B2A0D21D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61DCD5-7A90-674A-AC65-EE864EDA692A}"/>
              </a:ext>
            </a:extLst>
          </p:cNvPr>
          <p:cNvGrpSpPr/>
          <p:nvPr userDrawn="1"/>
        </p:nvGrpSpPr>
        <p:grpSpPr>
          <a:xfrm>
            <a:off x="-1061238" y="3456378"/>
            <a:ext cx="3785816" cy="1856716"/>
            <a:chOff x="2347334" y="984250"/>
            <a:chExt cx="4271224" cy="2094781"/>
          </a:xfrm>
          <a:solidFill>
            <a:srgbClr val="00C8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7E6A22-DF6F-4145-A9A3-660477A4E93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A3AA4B-D82A-9844-9C92-F70C32FD140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6281FEC-FB76-4542-9B67-938AF5CF4750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73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93B63B-EB76-C043-9F7B-A495F89BE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495300"/>
            <a:ext cx="5217217" cy="413742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674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1/9/25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0B060DB6-0596-0540-B592-35A01FE79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4800" y="1554163"/>
            <a:ext cx="46942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831167E-6ABF-FD48-B093-0D18FD2DF3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4800" y="731838"/>
            <a:ext cx="80883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6EAB0F-AB2A-8542-BE1F-B792FA28C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2811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1350" baseline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31773BA-CD1C-824E-B021-A229E29F0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3789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00" b="1" i="0" kern="1200" spc="-12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C8FF"/>
        </a:buClr>
        <a:buSzPct val="150000"/>
        <a:buFont typeface="Courier New" panose="02070309020205020404" pitchFamily="49" charset="0"/>
        <a:buChar char="o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10.jp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5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hyperlink" Target="https://stcg.ac.uk/kingston-college/parent" TargetMode="External"/><Relationship Id="rId5" Type="http://schemas.openxmlformats.org/officeDocument/2006/relationships/hyperlink" Target="mailto:careers@stcg.ac.uk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ccstudent.support@stcg.ac.uk" TargetMode="Externa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B09509-32B9-E041-B528-E961F622480B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A9D0A8-609E-4544-8C52-362C56F3A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010705"/>
            </a:solidFill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50A6FD4-7DB0-1F4E-96A8-842870280ABF}"/>
                </a:ext>
              </a:extLst>
            </p:cNvPr>
            <p:cNvCxnSpPr/>
            <p:nvPr/>
          </p:nvCxnSpPr>
          <p:spPr>
            <a:xfrm>
              <a:off x="1143000" y="3473450"/>
              <a:ext cx="8001000" cy="0"/>
            </a:xfrm>
            <a:prstGeom prst="line">
              <a:avLst/>
            </a:prstGeom>
            <a:ln w="22225">
              <a:solidFill>
                <a:srgbClr val="00C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2BF26FA3-622E-5840-966F-8E0846744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5200" y="103176"/>
              <a:ext cx="1361608" cy="622114"/>
            </a:xfrm>
            <a:prstGeom prst="rect">
              <a:avLst/>
            </a:prstGeom>
          </p:spPr>
        </p:pic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57116A40-A23A-7B4B-97DF-D91224169A62}"/>
              </a:ext>
            </a:extLst>
          </p:cNvPr>
          <p:cNvSpPr txBox="1">
            <a:spLocks/>
          </p:cNvSpPr>
          <p:nvPr/>
        </p:nvSpPr>
        <p:spPr>
          <a:xfrm>
            <a:off x="1181399" y="1705836"/>
            <a:ext cx="6858000" cy="1792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spc="-12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sz="3600" dirty="0">
                <a:solidFill>
                  <a:schemeClr val="bg1"/>
                </a:solidFill>
              </a:rPr>
              <a:t>Careers Information, </a:t>
            </a:r>
          </a:p>
          <a:p>
            <a:pPr lvl="0"/>
            <a:r>
              <a:rPr lang="en-US" sz="3600" dirty="0">
                <a:solidFill>
                  <a:schemeClr val="bg1"/>
                </a:solidFill>
              </a:rPr>
              <a:t>Advice &amp; Guidance</a:t>
            </a:r>
            <a:endParaRPr kumimoji="0" lang="en-US" sz="3600" b="1" i="0" u="none" strike="noStrike" kern="1200" cap="none" spc="-12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AEDE648-3B95-AB48-A59E-96CE5708A49E}"/>
              </a:ext>
            </a:extLst>
          </p:cNvPr>
          <p:cNvSpPr txBox="1">
            <a:spLocks/>
          </p:cNvSpPr>
          <p:nvPr/>
        </p:nvSpPr>
        <p:spPr bwMode="auto">
          <a:xfrm>
            <a:off x="1144800" y="3915184"/>
            <a:ext cx="7637250" cy="112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54565D"/>
              </a:buClr>
              <a:buSzPct val="150000"/>
              <a:buFontTx/>
              <a:buNone/>
              <a:defRPr sz="1800" b="0" i="0" kern="1200" spc="-20" baseline="0">
                <a:solidFill>
                  <a:srgbClr val="54565D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SzPct val="150000"/>
              <a:buFont typeface="Arial" panose="020B0604020202020204" pitchFamily="34" charset="0"/>
              <a:buNone/>
              <a:defRPr sz="15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35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E4242A"/>
              </a:buClr>
            </a:pPr>
            <a:r>
              <a:rPr lang="en-US" dirty="0">
                <a:solidFill>
                  <a:prstClr val="white"/>
                </a:solidFill>
              </a:rPr>
              <a:t>How the Careers Service will support your child through their college journey.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BF52B25D-F449-4915-9044-79127BCA6F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9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698">
        <p:fade/>
      </p:transition>
    </mc:Choice>
    <mc:Fallback xmlns="">
      <p:transition spd="med" advTm="106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pic>
        <p:nvPicPr>
          <p:cNvPr id="7" name="Content Placeholder 6" descr="A group of people with their names&#10;&#10;Description automatically generated">
            <a:extLst>
              <a:ext uri="{FF2B5EF4-FFF2-40B4-BE49-F238E27FC236}">
                <a16:creationId xmlns:a16="http://schemas.microsoft.com/office/drawing/2014/main" id="{953DFD60-3368-9BCC-CD14-3C6DA542E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75494" y="980281"/>
            <a:ext cx="5422900" cy="4051300"/>
          </a:xfr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1DA78B7-3EEA-4898-BCA9-4075ABF175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478">
        <p:fade/>
      </p:transition>
    </mc:Choice>
    <mc:Fallback xmlns="">
      <p:transition spd="med" advTm="15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B6CE1-BDE9-1547-9853-9313D3ACE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Careers advice and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Choosing the right course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CVs, interviews and job searching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UCAS and Personal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Apprenticeships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 time jobs and voluntary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Gap years</a:t>
            </a:r>
            <a:endParaRPr lang="en-US" dirty="0"/>
          </a:p>
        </p:txBody>
      </p:sp>
      <p:pic>
        <p:nvPicPr>
          <p:cNvPr id="4" name="Picture 3" descr="thumbnail_IMG_89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705" y="1774746"/>
            <a:ext cx="3068800" cy="2052779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370FBB1-6F9A-4B74-B4E6-9ACA624C8D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98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8200">
        <p:fade/>
      </p:transition>
    </mc:Choice>
    <mc:Fallback xmlns="">
      <p:transition spd="med" advTm="88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prstClr val="white"/>
                </a:solidFill>
              </a:rPr>
              <a:t>Personalised</a:t>
            </a:r>
            <a:r>
              <a:rPr lang="en-US" b="1" dirty="0">
                <a:solidFill>
                  <a:prstClr val="white"/>
                </a:solidFill>
              </a:rPr>
              <a:t> Careers Advice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GB" dirty="0"/>
              <a:t>Students can access a qualified Careers Adviser for one-to-one guidance appointments at the main site, CIC or virtually via Teams.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6" name="Picture 5" descr="thumbnail_IMG_89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71750"/>
            <a:ext cx="2781326" cy="1729033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003B7F7-CF7D-492C-9C66-E494F3550D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360">
        <p:fade/>
      </p:transition>
    </mc:Choice>
    <mc:Fallback xmlns="">
      <p:transition spd="med" advTm="263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Daily Careers Drop-in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For quick Careers queries students can attend the daily drop-in from 12pm  to 2pm.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KHR-G40 (Student Support Centre)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CIC-109 (Tuesday &amp; Friday only)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2795649-738C-4A11-8B94-24905660F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5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195">
        <p:fade/>
      </p:transition>
    </mc:Choice>
    <mc:Fallback xmlns="">
      <p:transition spd="med" advTm="221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</a:t>
            </a:r>
            <a:r>
              <a:rPr lang="en-US" b="1" dirty="0" err="1"/>
              <a:t>Programme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During your child’s time at college they may be involved in or attend the following Careers activities: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Undergraduate Fair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Careers Fair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Employability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Careers presentations / workshops during tutorials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A514AB1-0764-4A24-898B-7B77EAF7654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411">
        <p:fade/>
      </p:transition>
    </mc:Choice>
    <mc:Fallback xmlns="">
      <p:transition spd="med" advTm="674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endParaRPr lang="en-US" sz="1800" dirty="0"/>
          </a:p>
          <a:p>
            <a:r>
              <a:rPr lang="en-GB" sz="1600" b="1" dirty="0"/>
              <a:t>Kudos </a:t>
            </a:r>
            <a:r>
              <a:rPr lang="en-GB" sz="1600" dirty="0"/>
              <a:t>will give them all the information they need to make important decisions about future careers and what subjects, courses and training they can do to reach their career destinations.</a:t>
            </a:r>
          </a:p>
          <a:p>
            <a:r>
              <a:rPr lang="en-US" sz="1600" dirty="0"/>
              <a:t> </a:t>
            </a:r>
          </a:p>
          <a:p>
            <a:endParaRPr lang="en-US" sz="1800" dirty="0"/>
          </a:p>
          <a:p>
            <a:r>
              <a:rPr lang="en-US" sz="1600" dirty="0"/>
              <a:t>@</a:t>
            </a:r>
            <a:r>
              <a:rPr lang="en-US" sz="1600" dirty="0" err="1"/>
              <a:t>MyCollegeZone</a:t>
            </a:r>
            <a:r>
              <a:rPr lang="en-US" sz="1600" dirty="0"/>
              <a:t> is the college student portal where they can access a range of careers resources and information via the Careers &amp; Employability Hub.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57" y="327707"/>
            <a:ext cx="1340436" cy="753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D74AF5-E219-42C3-A00F-7F5B6210C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257" y="2051175"/>
            <a:ext cx="810125" cy="8494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E10D2C-BA20-4D50-9E49-15C833ABADEC}"/>
              </a:ext>
            </a:extLst>
          </p:cNvPr>
          <p:cNvSpPr txBox="1"/>
          <p:nvPr/>
        </p:nvSpPr>
        <p:spPr>
          <a:xfrm>
            <a:off x="4835693" y="391951"/>
            <a:ext cx="39069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All students have access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Kudos,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the online Careers resource.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A9D96-C187-4793-86C5-97D91759C206}"/>
              </a:ext>
            </a:extLst>
          </p:cNvPr>
          <p:cNvSpPr txBox="1"/>
          <p:nvPr/>
        </p:nvSpPr>
        <p:spPr>
          <a:xfrm>
            <a:off x="4338567" y="2140863"/>
            <a:ext cx="44979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MyCollegeZone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Careers &amp; Employability Hub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BEE350-F4EA-48D8-83DF-86C184D539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2771" y="3927636"/>
            <a:ext cx="728981" cy="7443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B64BD7-03C0-4EBC-B39E-F2D786D49154}"/>
              </a:ext>
            </a:extLst>
          </p:cNvPr>
          <p:cNvSpPr txBox="1"/>
          <p:nvPr/>
        </p:nvSpPr>
        <p:spPr>
          <a:xfrm>
            <a:off x="4371752" y="3912025"/>
            <a:ext cx="449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Encourage your child to regularly check the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MySTCG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app for all the latest information from the Careers Service.</a:t>
            </a:r>
          </a:p>
        </p:txBody>
      </p:sp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38CBF427-0EF2-437D-B5E7-4438F360D2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2265">
        <p:fade/>
      </p:transition>
    </mc:Choice>
    <mc:Fallback xmlns="">
      <p:transition spd="med" advTm="1122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7886" y="548640"/>
            <a:ext cx="5756114" cy="4084083"/>
          </a:xfrm>
        </p:spPr>
        <p:txBody>
          <a:bodyPr/>
          <a:lstStyle/>
          <a:p>
            <a:r>
              <a:rPr lang="en-US" sz="2000" dirty="0"/>
              <a:t>If you need more information or have any unanswered questions, please do not hesitate to contact us.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	0208 268 2555</a:t>
            </a:r>
            <a:endParaRPr lang="en-US" sz="2000" dirty="0">
              <a:hlinkClick r:id="rId4"/>
            </a:endParaRPr>
          </a:p>
          <a:p>
            <a:r>
              <a:rPr lang="en-US" sz="2000" dirty="0"/>
              <a:t>	</a:t>
            </a:r>
            <a:r>
              <a:rPr lang="en-US" sz="2000" dirty="0">
                <a:hlinkClick r:id="rId5"/>
              </a:rPr>
              <a:t>careers@stcg.ac.uk</a:t>
            </a:r>
            <a:r>
              <a:rPr lang="en-US" sz="2000" dirty="0"/>
              <a:t>  </a:t>
            </a:r>
          </a:p>
          <a:p>
            <a:r>
              <a:rPr lang="en-US" sz="2800" b="1" dirty="0"/>
              <a:t>	</a:t>
            </a:r>
            <a:r>
              <a:rPr lang="en-US" sz="2000" dirty="0">
                <a:hlinkClick r:id="rId6"/>
              </a:rPr>
              <a:t>https://stcg.ac.uk/kingston-college/parent</a:t>
            </a:r>
            <a:r>
              <a:rPr lang="en-US" sz="2000" dirty="0"/>
              <a:t>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85" y="2552461"/>
            <a:ext cx="438561" cy="4385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54" y="2989114"/>
            <a:ext cx="362224" cy="362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C6E459-F26B-4126-A71C-8B2CD14EBA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6054" y="3473758"/>
            <a:ext cx="536414" cy="315913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2347F12C-E331-45D0-8CFC-1245459C1B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775">
        <p:fade/>
      </p:transition>
    </mc:Choice>
    <mc:Fallback xmlns="">
      <p:transition spd="med" advTm="317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KC" id="{4ADF6FFB-63E7-FF49-8580-FC43F1CB9FBB}" vid="{09209A76-BA14-0048-988F-21F86A97AA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783FBE9700B74BA86CED1B50DE8B3E" ma:contentTypeVersion="8" ma:contentTypeDescription="Create a new document." ma:contentTypeScope="" ma:versionID="7d567b4204c478c124c5fae1ced0555a">
  <xsd:schema xmlns:xsd="http://www.w3.org/2001/XMLSchema" xmlns:xs="http://www.w3.org/2001/XMLSchema" xmlns:p="http://schemas.microsoft.com/office/2006/metadata/properties" xmlns:ns2="1c9dbe48-2bdc-4281-8633-3756547ee86c" xmlns:ns3="01c63d08-bec4-4bad-b4ad-8ed434225c5d" targetNamespace="http://schemas.microsoft.com/office/2006/metadata/properties" ma:root="true" ma:fieldsID="4214166b431c2d44ebad15d44f55de48" ns2:_="" ns3:_="">
    <xsd:import namespace="1c9dbe48-2bdc-4281-8633-3756547ee86c"/>
    <xsd:import namespace="01c63d08-bec4-4bad-b4ad-8ed434225c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TitleUp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9dbe48-2bdc-4281-8633-3756547ee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itleUpdate" ma:index="15" nillable="true" ma:displayName="TitleUpdate" ma:internalName="TitleUpdat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63d08-bec4-4bad-b4ad-8ed434225c5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Update xmlns="1c9dbe48-2bdc-4281-8633-3756547ee86c">
      <Url>https://studentsouththamesac.sharepoint.com/sites/stcgintranet/marketing/_layouts/15/wrkstat.aspx?List=1c9dbe48-2bdc-4281-8633-3756547ee86c&amp;WorkflowInstanceName=26d00286-5e95-482d-9162-9ff514791ee2</Url>
      <Description>Stage 1</Description>
    </TitleUp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63A8F3-84A2-4455-BC93-ECBA2B81C9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9dbe48-2bdc-4281-8633-3756547ee86c"/>
    <ds:schemaRef ds:uri="01c63d08-bec4-4bad-b4ad-8ed434225c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13EBD3-4462-4501-A6BE-77E0DDB251A5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01c63d08-bec4-4bad-b4ad-8ed434225c5d"/>
    <ds:schemaRef ds:uri="http://purl.org/dc/dcmitype/"/>
    <ds:schemaRef ds:uri="http://schemas.microsoft.com/office/2006/documentManagement/types"/>
    <ds:schemaRef ds:uri="http://schemas.microsoft.com/office/infopath/2007/PartnerControls"/>
    <ds:schemaRef ds:uri="1c9dbe48-2bdc-4281-8633-3756547ee86c"/>
  </ds:schemaRefs>
</ds:datastoreItem>
</file>

<file path=customXml/itemProps3.xml><?xml version="1.0" encoding="utf-8"?>
<ds:datastoreItem xmlns:ds="http://schemas.openxmlformats.org/officeDocument/2006/customXml" ds:itemID="{ECE44974-B8FE-4CCF-9A9D-8407F7290F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MC_Subject template.potx</Template>
  <TotalTime>5037</TotalTime>
  <Words>287</Words>
  <Application>Microsoft Macintosh PowerPoint</Application>
  <PresentationFormat>On-screen Show (16:9)</PresentationFormat>
  <Paragraphs>47</Paragraphs>
  <Slides>8</Slides>
  <Notes>2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Courier New</vt:lpstr>
      <vt:lpstr>Office Theme</vt:lpstr>
      <vt:lpstr>PowerPoint Presentation</vt:lpstr>
      <vt:lpstr>Careers Advice Service</vt:lpstr>
      <vt:lpstr>Careers Advice Service</vt:lpstr>
      <vt:lpstr>Personalised Careers Advice</vt:lpstr>
      <vt:lpstr>Daily Careers Drop-in </vt:lpstr>
      <vt:lpstr>Careers Programme</vt:lpstr>
      <vt:lpstr>Careers Resources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MC_Subject template</dc:title>
  <dc:creator>Shiva Webb</dc:creator>
  <cp:lastModifiedBy>Emmet McIntyre</cp:lastModifiedBy>
  <cp:revision>85</cp:revision>
  <dcterms:created xsi:type="dcterms:W3CDTF">2020-05-05T11:34:30Z</dcterms:created>
  <dcterms:modified xsi:type="dcterms:W3CDTF">2025-01-09T15:30:47Z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0x010100C9783FBE9700B74BA86CED1B50DE8B3E</vt:lpwstr>
  </property>
</Properties>
</file>